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59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8324" y="0"/>
            <a:ext cx="11129676" cy="10287000"/>
            <a:chOff x="0" y="0"/>
            <a:chExt cx="1483956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958" t="0" r="13958" b="0"/>
            <a:stretch>
              <a:fillRect/>
            </a:stretch>
          </p:blipFill>
          <p:spPr>
            <a:xfrm flipH="false" flipV="false">
              <a:off x="0" y="0"/>
              <a:ext cx="1483956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16799708" y="1055075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16007685" y="3237459"/>
            <a:ext cx="2456682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028700" y="4896894"/>
            <a:ext cx="2261045" cy="0"/>
          </a:xfrm>
          <a:prstGeom prst="line">
            <a:avLst/>
          </a:prstGeom>
          <a:ln cap="rnd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2362200"/>
            <a:ext cx="6689628" cy="25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37"/>
              </a:lnSpc>
            </a:pPr>
            <a:r>
              <a:rPr lang="en-US" sz="10475">
                <a:solidFill>
                  <a:srgbClr val="FFFFFF"/>
                </a:solidFill>
                <a:latin typeface="Montserrat Ultra-Bold"/>
              </a:rPr>
              <a:t>Rapid Care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470685"/>
            <a:ext cx="5099376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Montserrat"/>
              </a:rPr>
              <a:t>An application dedicated to efficiently delivering essential resources to hospitals in urgent situations, prioritizing speed and effectiveness.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Team PRM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128489" y="-628895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6777886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1940645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128489" y="-628895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6777886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1940645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128489" y="-628895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6777886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049971" y="1940645"/>
            <a:ext cx="11635251" cy="6741380"/>
          </a:xfrm>
          <a:custGeom>
            <a:avLst/>
            <a:gdLst/>
            <a:ahLst/>
            <a:cxnLst/>
            <a:rect r="r" b="b" t="t" l="l"/>
            <a:pathLst>
              <a:path h="6741380" w="11635251">
                <a:moveTo>
                  <a:pt x="0" y="0"/>
                </a:moveTo>
                <a:lnTo>
                  <a:pt x="11635251" y="0"/>
                </a:lnTo>
                <a:lnTo>
                  <a:pt x="11635251" y="6741380"/>
                </a:lnTo>
                <a:lnTo>
                  <a:pt x="0" y="67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47" r="0" b="-614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128489" y="-628895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6777886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2936127" y="1772810"/>
            <a:ext cx="12415747" cy="8077995"/>
          </a:xfrm>
          <a:custGeom>
            <a:avLst/>
            <a:gdLst/>
            <a:ahLst/>
            <a:cxnLst/>
            <a:rect r="r" b="b" t="t" l="l"/>
            <a:pathLst>
              <a:path h="8077995" w="12415747">
                <a:moveTo>
                  <a:pt x="0" y="0"/>
                </a:moveTo>
                <a:lnTo>
                  <a:pt x="12415746" y="0"/>
                </a:lnTo>
                <a:lnTo>
                  <a:pt x="12415746" y="8077995"/>
                </a:lnTo>
                <a:lnTo>
                  <a:pt x="0" y="8077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128489" y="-628895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6777886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506638" y="1940645"/>
            <a:ext cx="11875602" cy="6741380"/>
          </a:xfrm>
          <a:custGeom>
            <a:avLst/>
            <a:gdLst/>
            <a:ahLst/>
            <a:cxnLst/>
            <a:rect r="r" b="b" t="t" l="l"/>
            <a:pathLst>
              <a:path h="6741380" w="11875602">
                <a:moveTo>
                  <a:pt x="0" y="0"/>
                </a:moveTo>
                <a:lnTo>
                  <a:pt x="11875601" y="0"/>
                </a:lnTo>
                <a:lnTo>
                  <a:pt x="11875601" y="6741380"/>
                </a:lnTo>
                <a:lnTo>
                  <a:pt x="0" y="67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06" r="0" b="-7306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128489" y="-628895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6777886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2931107" y="1940645"/>
            <a:ext cx="12425785" cy="7766116"/>
          </a:xfrm>
          <a:custGeom>
            <a:avLst/>
            <a:gdLst/>
            <a:ahLst/>
            <a:cxnLst/>
            <a:rect r="r" b="b" t="t" l="l"/>
            <a:pathLst>
              <a:path h="7766116" w="12425785">
                <a:moveTo>
                  <a:pt x="0" y="0"/>
                </a:moveTo>
                <a:lnTo>
                  <a:pt x="12425786" y="0"/>
                </a:lnTo>
                <a:lnTo>
                  <a:pt x="12425786" y="7766116"/>
                </a:lnTo>
                <a:lnTo>
                  <a:pt x="0" y="7766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128489" y="-628895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6777886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149314" y="1940645"/>
            <a:ext cx="12518685" cy="7824178"/>
          </a:xfrm>
          <a:custGeom>
            <a:avLst/>
            <a:gdLst/>
            <a:ahLst/>
            <a:cxnLst/>
            <a:rect r="r" b="b" t="t" l="l"/>
            <a:pathLst>
              <a:path h="7824178" w="12518685">
                <a:moveTo>
                  <a:pt x="0" y="0"/>
                </a:moveTo>
                <a:lnTo>
                  <a:pt x="12518684" y="0"/>
                </a:lnTo>
                <a:lnTo>
                  <a:pt x="12518684" y="7824178"/>
                </a:lnTo>
                <a:lnTo>
                  <a:pt x="0" y="782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128489" y="-628895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6777886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202245" y="1940645"/>
            <a:ext cx="11883510" cy="7427194"/>
          </a:xfrm>
          <a:custGeom>
            <a:avLst/>
            <a:gdLst/>
            <a:ahLst/>
            <a:cxnLst/>
            <a:rect r="r" b="b" t="t" l="l"/>
            <a:pathLst>
              <a:path h="7427194" w="11883510">
                <a:moveTo>
                  <a:pt x="0" y="0"/>
                </a:moveTo>
                <a:lnTo>
                  <a:pt x="11883510" y="0"/>
                </a:lnTo>
                <a:lnTo>
                  <a:pt x="11883510" y="7427194"/>
                </a:lnTo>
                <a:lnTo>
                  <a:pt x="0" y="7427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128489" y="-628895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6777886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228058" y="1940645"/>
            <a:ext cx="12656257" cy="7910160"/>
          </a:xfrm>
          <a:custGeom>
            <a:avLst/>
            <a:gdLst/>
            <a:ahLst/>
            <a:cxnLst/>
            <a:rect r="r" b="b" t="t" l="l"/>
            <a:pathLst>
              <a:path h="7910160" w="12656257">
                <a:moveTo>
                  <a:pt x="0" y="0"/>
                </a:moveTo>
                <a:lnTo>
                  <a:pt x="12656256" y="0"/>
                </a:lnTo>
                <a:lnTo>
                  <a:pt x="12656256" y="7910160"/>
                </a:lnTo>
                <a:lnTo>
                  <a:pt x="0" y="7910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5143500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7201642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12738679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422914" y="3327164"/>
            <a:ext cx="3442172" cy="3442172"/>
            <a:chOff x="0" y="0"/>
            <a:chExt cx="4589562" cy="458956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4589562" cy="458956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958094" y="3327164"/>
            <a:ext cx="3442172" cy="3442172"/>
            <a:chOff x="0" y="0"/>
            <a:chExt cx="4589562" cy="458956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4589562" cy="4589562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1664605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883045" y="3327164"/>
            <a:ext cx="3442172" cy="3442172"/>
            <a:chOff x="0" y="0"/>
            <a:chExt cx="4589562" cy="4589562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12996" t="0" r="12996" b="0"/>
            <a:stretch>
              <a:fillRect/>
            </a:stretch>
          </p:blipFill>
          <p:spPr>
            <a:xfrm flipH="false" flipV="false">
              <a:off x="0" y="0"/>
              <a:ext cx="4589562" cy="4589562"/>
            </a:xfrm>
            <a:prstGeom prst="rect">
              <a:avLst/>
            </a:prstGeom>
          </p:spPr>
        </p:pic>
      </p:grpSp>
      <p:sp>
        <p:nvSpPr>
          <p:cNvPr name="AutoShape 12" id="1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62593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7281345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-5376337">
            <a:off x="-453259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5376337">
            <a:off x="16665493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309461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 Semi-Bold"/>
              </a:rPr>
              <a:t>Milindh Kashyap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9461" y="7904274"/>
            <a:ext cx="4818614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Member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4693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 Semi-Bold"/>
              </a:rPr>
              <a:t>Rakshith Rajkumar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34693" y="7904274"/>
            <a:ext cx="4818614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Member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69872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 Semi-Bold"/>
              </a:rPr>
              <a:t>Pragnesh Anekal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69872" y="7904274"/>
            <a:ext cx="4818614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Member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57874" y="1181100"/>
            <a:ext cx="6572251" cy="106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Montserrat Ultra-Bold"/>
              </a:rPr>
              <a:t>The Team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6770033" y="-5850350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952585" y="1094396"/>
            <a:ext cx="6972215" cy="7676968"/>
            <a:chOff x="0" y="0"/>
            <a:chExt cx="9296287" cy="1023595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9717" t="0" r="19717" b="0"/>
            <a:stretch>
              <a:fillRect/>
            </a:stretch>
          </p:blipFill>
          <p:spPr>
            <a:xfrm flipH="false" flipV="false">
              <a:off x="0" y="0"/>
              <a:ext cx="9296287" cy="1023595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-5400000">
            <a:off x="16731762" y="141091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98562" y="303507"/>
            <a:ext cx="6787591" cy="207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7"/>
              </a:lnSpc>
              <a:spcBef>
                <a:spcPct val="0"/>
              </a:spcBef>
            </a:pPr>
            <a:r>
              <a:rPr lang="en-US" sz="8057">
                <a:solidFill>
                  <a:srgbClr val="19598D"/>
                </a:solidFill>
                <a:latin typeface="Montserrat Ultra-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3471" y="2711450"/>
            <a:ext cx="8854608" cy="654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Hospital logistics, responsible for acquiring, receiving, and stocking, constitutes a substantial 46% of total hospital expenditures, presenting financial challenges amidst economic restrictions.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During medical emergencies or outbreaks, hospitals consistently confront shortages of vital components or equipment, underscoring the critical role of efficient healthcare logistics.</a:t>
            </a:r>
          </a:p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The transfer of medical equipment from manufacturers to hospitals, known as healthcare logistics and management, demands a robust and comprehensive mechanism to guarantee swift delivery during urgent situations.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3232" y="9359413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Larana Corporate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Team PRM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964082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3861168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1200150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542048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946937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3689718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0">
            <a:off x="1028700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0" id="10"/>
          <p:cNvSpPr/>
          <p:nvPr/>
        </p:nvSpPr>
        <p:spPr>
          <a:xfrm rot="0">
            <a:off x="524903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5126492" y="1181100"/>
            <a:ext cx="8035017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Ultra-Bold"/>
              </a:rPr>
              <a:t>Goals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4477" y="5761017"/>
            <a:ext cx="3135413" cy="219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</a:rPr>
              <a:t>Ensure efficient and timely delivery of essential resources to hospitals.</a:t>
            </a:r>
          </a:p>
          <a:p>
            <a:pPr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</a:rPr>
              <a:t>Minimize disruptions to the hospital’s day-to-day operations while meeting their critical needs.</a:t>
            </a:r>
          </a:p>
          <a:p>
            <a:pPr>
              <a:lnSpc>
                <a:spcPts val="22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486433" y="5575595"/>
            <a:ext cx="3163795" cy="271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</a:rPr>
              <a:t>Identify and eliminate current blockages in the supply chain of pharmaceutical and medical equipment manufacturing industries.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</a:rPr>
              <a:t>Enhance the overall efficiency and reliability of the supply chain to meet the demands of healthcare institutions promptly.</a:t>
            </a:r>
          </a:p>
          <a:p>
            <a:pPr>
              <a:lnSpc>
                <a:spcPts val="196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553575" y="5566070"/>
            <a:ext cx="3332188" cy="24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5447" indent="-162723" lvl="1">
              <a:lnSpc>
                <a:spcPts val="2110"/>
              </a:lnSpc>
              <a:buFont typeface="Arial"/>
              <a:buChar char="•"/>
            </a:pPr>
            <a:r>
              <a:rPr lang="en-US" sz="1507">
                <a:solidFill>
                  <a:srgbClr val="000000"/>
                </a:solidFill>
                <a:latin typeface="Montserrat"/>
              </a:rPr>
              <a:t>Create a network of hospitals for effective communication during global shortages of resources.</a:t>
            </a:r>
          </a:p>
          <a:p>
            <a:pPr marL="325447" indent="-162723" lvl="1">
              <a:lnSpc>
                <a:spcPts val="2110"/>
              </a:lnSpc>
              <a:buFont typeface="Arial"/>
              <a:buChar char="•"/>
            </a:pPr>
            <a:r>
              <a:rPr lang="en-US" sz="1507">
                <a:solidFill>
                  <a:srgbClr val="000000"/>
                </a:solidFill>
                <a:latin typeface="Montserrat"/>
              </a:rPr>
              <a:t>Facilitate collaborative efforts among hospitals to share information, resources, and best practices.</a:t>
            </a:r>
          </a:p>
          <a:p>
            <a:pPr>
              <a:lnSpc>
                <a:spcPts val="211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927112" y="5575595"/>
            <a:ext cx="3094794" cy="246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</a:rPr>
              <a:t>Develop strategies to mitigate the impact of global shortages on hospitals.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</a:rPr>
              <a:t>Implement measures that leverage the hospital communication network to optimize resource allocation and minimize the effects of scarcity.</a:t>
            </a:r>
          </a:p>
          <a:p>
            <a:pPr>
              <a:lnSpc>
                <a:spcPts val="19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48593" y="4147766"/>
            <a:ext cx="318129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9598D"/>
                </a:solidFill>
                <a:latin typeface="Montserrat Bold"/>
              </a:rPr>
              <a:t>Timely Resource Delivery to Hospitals: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86433" y="4386262"/>
            <a:ext cx="3094794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9598D"/>
                </a:solidFill>
                <a:latin typeface="Montserrat Bold"/>
              </a:rPr>
              <a:t>Streamlining Supply Chains: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7771" y="4147766"/>
            <a:ext cx="3163795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598D"/>
                </a:solidFill>
                <a:latin typeface="Montserrat Bold"/>
              </a:rPr>
              <a:t>Establishing a Hospital Communication Network: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27112" y="4138241"/>
            <a:ext cx="309479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9598D"/>
                </a:solidFill>
                <a:latin typeface="Montserrat Bold"/>
              </a:rPr>
              <a:t>Mitigating Global Resource Shortages: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1266094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548643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970677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13927112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6377677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1028700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155670" y="92964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Larana Corporate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Team PRM</a:t>
            </a:r>
          </a:p>
        </p:txBody>
      </p:sp>
      <p:sp>
        <p:nvSpPr>
          <p:cNvPr name="AutoShape 28" id="28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799577"/>
            <a:ext cx="16193039" cy="645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6"/>
              </a:lnSpc>
            </a:pPr>
            <a:r>
              <a:rPr lang="en-US" sz="2190">
                <a:solidFill>
                  <a:srgbClr val="000000"/>
                </a:solidFill>
                <a:latin typeface="Montserrat"/>
              </a:rPr>
              <a:t>- Create a centralized platform for direct communication between health providers and legal drug producers/distributors, enhancing transparency and efficiency in healthcare logistics.</a:t>
            </a:r>
          </a:p>
          <a:p>
            <a:pPr>
              <a:lnSpc>
                <a:spcPts val="3066"/>
              </a:lnSpc>
            </a:pPr>
          </a:p>
          <a:p>
            <a:pPr>
              <a:lnSpc>
                <a:spcPts val="3066"/>
              </a:lnSpc>
            </a:pPr>
            <a:r>
              <a:rPr lang="en-US" sz="2190">
                <a:solidFill>
                  <a:srgbClr val="000000"/>
                </a:solidFill>
                <a:latin typeface="Montserrat"/>
              </a:rPr>
              <a:t>- Establish a platform enabling hospitals to swiftly and accurately request medical equipment from others in stock, fostering collaborative resource sharing during urgent situations.</a:t>
            </a:r>
          </a:p>
          <a:p>
            <a:pPr>
              <a:lnSpc>
                <a:spcPts val="3066"/>
              </a:lnSpc>
            </a:pPr>
          </a:p>
          <a:p>
            <a:pPr>
              <a:lnSpc>
                <a:spcPts val="3066"/>
              </a:lnSpc>
            </a:pPr>
            <a:r>
              <a:rPr lang="en-US" sz="2190">
                <a:solidFill>
                  <a:srgbClr val="000000"/>
                </a:solidFill>
                <a:latin typeface="Montserrat"/>
              </a:rPr>
              <a:t>- Implement robust inventory tracking for hospitals to effectively manage stock, forecast future needs, and strategically place orders with manufacturers.</a:t>
            </a:r>
          </a:p>
          <a:p>
            <a:pPr>
              <a:lnSpc>
                <a:spcPts val="3066"/>
              </a:lnSpc>
            </a:pPr>
          </a:p>
          <a:p>
            <a:pPr>
              <a:lnSpc>
                <a:spcPts val="3066"/>
              </a:lnSpc>
            </a:pPr>
            <a:r>
              <a:rPr lang="en-US" sz="2190">
                <a:solidFill>
                  <a:srgbClr val="000000"/>
                </a:solidFill>
                <a:latin typeface="Montserrat"/>
              </a:rPr>
              <a:t>- Integrate the platform with the global hospital communication network for seamless information exchange during global shortages, optimizing resource allocation.</a:t>
            </a:r>
          </a:p>
          <a:p>
            <a:pPr>
              <a:lnSpc>
                <a:spcPts val="3066"/>
              </a:lnSpc>
            </a:pPr>
          </a:p>
          <a:p>
            <a:pPr>
              <a:lnSpc>
                <a:spcPts val="3066"/>
              </a:lnSpc>
            </a:pPr>
            <a:r>
              <a:rPr lang="en-US" sz="2190">
                <a:solidFill>
                  <a:srgbClr val="000000"/>
                </a:solidFill>
                <a:latin typeface="Montserrat"/>
              </a:rPr>
              <a:t>- Develop strategies within the platform for efficient resource allocation during shortages, leveraging the interconnected hospital network.</a:t>
            </a:r>
          </a:p>
          <a:p>
            <a:pPr>
              <a:lnSpc>
                <a:spcPts val="3066"/>
              </a:lnSpc>
            </a:pPr>
          </a:p>
          <a:p>
            <a:pPr>
              <a:lnSpc>
                <a:spcPts val="3066"/>
              </a:lnSpc>
            </a:pPr>
            <a:r>
              <a:rPr lang="en-US" sz="2190">
                <a:solidFill>
                  <a:srgbClr val="000000"/>
                </a:solidFill>
                <a:latin typeface="Montserrat"/>
              </a:rPr>
              <a:t>- Facilitate the replacement of crucial equipment by hospitals, reducing the impact of shortages and ensuring the continuous availability of essential medical resources.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-7965052" y="-6144745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Larana Corporate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Team PRM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82420" y="9463088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942777" y="134522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01162" y="253472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376337">
            <a:off x="16326925" y="333712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363241" y="3390150"/>
            <a:ext cx="14288" cy="2075717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483480" y="4005271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1483480" y="6954072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9330757" y="4005271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9330757" y="6954072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1352626" y="3884124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2" id="12"/>
          <p:cNvSpPr/>
          <p:nvPr/>
        </p:nvSpPr>
        <p:spPr>
          <a:xfrm rot="0">
            <a:off x="1352626" y="6832925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3" id="13"/>
          <p:cNvSpPr/>
          <p:nvPr/>
        </p:nvSpPr>
        <p:spPr>
          <a:xfrm rot="0">
            <a:off x="9199902" y="3884124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4" id="14"/>
          <p:cNvSpPr/>
          <p:nvPr/>
        </p:nvSpPr>
        <p:spPr>
          <a:xfrm rot="0">
            <a:off x="9199902" y="6832925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-3915688" y="104775"/>
            <a:ext cx="13756048" cy="76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3"/>
              </a:lnSpc>
              <a:spcBef>
                <a:spcPct val="0"/>
              </a:spcBef>
            </a:pPr>
            <a:r>
              <a:rPr lang="en-US" sz="5753">
                <a:solidFill>
                  <a:srgbClr val="19598D"/>
                </a:solidFill>
                <a:latin typeface="Montserrat Ultra-Bold"/>
              </a:rPr>
              <a:t>Key 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75974" y="4324350"/>
            <a:ext cx="685247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Engage doctors in the equipment purchase process to ensure their involvement and expertise.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1531" y="4195432"/>
            <a:ext cx="679955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Transmit inventory-related details, including required quantities, to vendors for effective planning.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7127" y="981075"/>
            <a:ext cx="3467807" cy="2215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3"/>
              </a:lnSpc>
              <a:spcBef>
                <a:spcPct val="0"/>
              </a:spcBef>
            </a:pPr>
            <a:r>
              <a:rPr lang="en-US" sz="2509">
                <a:solidFill>
                  <a:srgbClr val="FFFFFF"/>
                </a:solidFill>
                <a:latin typeface="Montserrat Bold"/>
              </a:rPr>
              <a:t>Enhance Pharmacy stock management in Hospitals for improved demand tracking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75974" y="7064204"/>
            <a:ext cx="685247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Recognize the pivotal role of transportation in healthcare, ensuring timely delivery of crucial medical equipment.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7127" y="6805054"/>
            <a:ext cx="6799557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Task pharmacists with monitoring all prescribed medications, assessing demand, and maintaining optimal stock levels for each drug.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0336" y="964153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Team PRM</a:t>
            </a:r>
          </a:p>
        </p:txBody>
      </p:sp>
      <p:sp>
        <p:nvSpPr>
          <p:cNvPr name="AutoShape 22" id="22"/>
          <p:cNvSpPr/>
          <p:nvPr/>
        </p:nvSpPr>
        <p:spPr>
          <a:xfrm rot="0">
            <a:off x="1352626" y="939492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23" id="23"/>
          <p:cNvSpPr/>
          <p:nvPr/>
        </p:nvSpPr>
        <p:spPr>
          <a:xfrm rot="0">
            <a:off x="9199902" y="893527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24" id="24"/>
          <p:cNvSpPr/>
          <p:nvPr/>
        </p:nvSpPr>
        <p:spPr>
          <a:xfrm rot="0">
            <a:off x="1457325" y="1082367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25" id="25"/>
          <p:cNvSpPr/>
          <p:nvPr/>
        </p:nvSpPr>
        <p:spPr>
          <a:xfrm rot="0">
            <a:off x="9330757" y="1028700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TextBox 26" id="26"/>
          <p:cNvSpPr txBox="true"/>
          <p:nvPr/>
        </p:nvSpPr>
        <p:spPr>
          <a:xfrm rot="0">
            <a:off x="2078954" y="1690911"/>
            <a:ext cx="618471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Enhance Pharmacy Stock management for improved tracking demands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58312" y="1584549"/>
            <a:ext cx="7604618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Facilitate sourcing by providing comprehensive inventory tracking information to streamline operations.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218304"/>
            <a:ext cx="16828695" cy="7082859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334260"/>
            <a:ext cx="17259300" cy="681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Timely resource allocation, reducing the impact of shortages during emergencies.</a:t>
            </a:r>
          </a:p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  </a:t>
            </a:r>
          </a:p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Cost optimization through efficient logistics and supply chain management.</a:t>
            </a:r>
          </a:p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  </a:t>
            </a:r>
          </a:p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Improved collaboration among hospitals, fostering information and resource sharing.</a:t>
            </a:r>
          </a:p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  </a:t>
            </a:r>
          </a:p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Enhanced stock management, allowing better forecasting and reducing the risk of shortages.</a:t>
            </a:r>
          </a:p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  </a:t>
            </a:r>
          </a:p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Data-driven decision-making with comprehensive tracking of inventory, demand, and stock levels.</a:t>
            </a:r>
          </a:p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  </a:t>
            </a:r>
          </a:p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Optimized equipment purchase by involving doctors in the decision-making process.</a:t>
            </a:r>
          </a:p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  </a:t>
            </a:r>
          </a:p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Increased visibility into the global status of resources through integration with a communication network.</a:t>
            </a:r>
          </a:p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  </a:t>
            </a:r>
          </a:p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A patient-centric approach with streamlined processes for timely and effective care.</a:t>
            </a:r>
          </a:p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  </a:t>
            </a:r>
          </a:p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Efficient medication management by pharmacists, preventing shortages and ensuring patients receive necessary treatment.</a:t>
            </a:r>
          </a:p>
          <a:p>
            <a:pPr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  </a:t>
            </a:r>
          </a:p>
          <a:p>
            <a:pPr marL="561341" indent="-280670" lvl="1">
              <a:lnSpc>
                <a:spcPts val="26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</a:rPr>
              <a:t>Reliable transportation, ensuring the timely delivery of critical medical equipment.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33480" y="0"/>
            <a:ext cx="2925820" cy="2218304"/>
          </a:xfrm>
          <a:custGeom>
            <a:avLst/>
            <a:gdLst/>
            <a:ahLst/>
            <a:cxnLst/>
            <a:rect r="r" b="b" t="t" l="l"/>
            <a:pathLst>
              <a:path h="2218304" w="2925820">
                <a:moveTo>
                  <a:pt x="0" y="0"/>
                </a:moveTo>
                <a:lnTo>
                  <a:pt x="2925820" y="0"/>
                </a:lnTo>
                <a:lnTo>
                  <a:pt x="2925820" y="2218304"/>
                </a:lnTo>
                <a:lnTo>
                  <a:pt x="0" y="2218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Larana Corporate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7061"/>
            <a:ext cx="8115300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Ultra-Bold"/>
              </a:rPr>
              <a:t>Benefits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Team PRM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772771" y="-650527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91932" y="3430507"/>
            <a:ext cx="17704136" cy="6308495"/>
          </a:xfrm>
          <a:custGeom>
            <a:avLst/>
            <a:gdLst/>
            <a:ahLst/>
            <a:cxnLst/>
            <a:rect r="r" b="b" t="t" l="l"/>
            <a:pathLst>
              <a:path h="6308495" w="17704136">
                <a:moveTo>
                  <a:pt x="0" y="0"/>
                </a:moveTo>
                <a:lnTo>
                  <a:pt x="17704136" y="0"/>
                </a:lnTo>
                <a:lnTo>
                  <a:pt x="17704136" y="6308495"/>
                </a:lnTo>
                <a:lnTo>
                  <a:pt x="0" y="630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5" t="0" r="-239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8704" y="685800"/>
            <a:ext cx="9231004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Montserrat"/>
              </a:rPr>
              <a:t>Use Case</a:t>
            </a:r>
            <a:r>
              <a:rPr lang="en-US" sz="6000">
                <a:solidFill>
                  <a:srgbClr val="000000"/>
                </a:solidFill>
                <a:latin typeface="Montserrat"/>
              </a:rPr>
              <a:t>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772771" y="-650527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88328" y="3555655"/>
            <a:ext cx="17111344" cy="5079907"/>
          </a:xfrm>
          <a:custGeom>
            <a:avLst/>
            <a:gdLst/>
            <a:ahLst/>
            <a:cxnLst/>
            <a:rect r="r" b="b" t="t" l="l"/>
            <a:pathLst>
              <a:path h="5079907" w="17111344">
                <a:moveTo>
                  <a:pt x="0" y="0"/>
                </a:moveTo>
                <a:lnTo>
                  <a:pt x="17111344" y="0"/>
                </a:lnTo>
                <a:lnTo>
                  <a:pt x="17111344" y="5079907"/>
                </a:lnTo>
                <a:lnTo>
                  <a:pt x="0" y="507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7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8498" y="685800"/>
            <a:ext cx="9231004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Montserrat"/>
              </a:rPr>
              <a:t>Flow </a:t>
            </a:r>
            <a:r>
              <a:rPr lang="en-US" sz="6000">
                <a:solidFill>
                  <a:srgbClr val="000000"/>
                </a:solidFill>
                <a:latin typeface="Montserrat"/>
              </a:rPr>
              <a:t>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772771" y="-650527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26135" y="2484646"/>
            <a:ext cx="17461622" cy="6773654"/>
          </a:xfrm>
          <a:custGeom>
            <a:avLst/>
            <a:gdLst/>
            <a:ahLst/>
            <a:cxnLst/>
            <a:rect r="r" b="b" t="t" l="l"/>
            <a:pathLst>
              <a:path h="6773654" w="17461622">
                <a:moveTo>
                  <a:pt x="0" y="0"/>
                </a:moveTo>
                <a:lnTo>
                  <a:pt x="17461622" y="0"/>
                </a:lnTo>
                <a:lnTo>
                  <a:pt x="17461622" y="6773654"/>
                </a:lnTo>
                <a:lnTo>
                  <a:pt x="0" y="6773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8498" y="685800"/>
            <a:ext cx="9231004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Montserrat"/>
              </a:rPr>
              <a:t>UML </a:t>
            </a:r>
            <a:r>
              <a:rPr lang="en-US" sz="6000">
                <a:solidFill>
                  <a:srgbClr val="000000"/>
                </a:solidFill>
                <a:latin typeface="Montserrat"/>
              </a:rPr>
              <a:t>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DAF2nKIisYI</dc:identifier>
  <dcterms:modified xsi:type="dcterms:W3CDTF">2011-08-01T06:04:30Z</dcterms:modified>
  <cp:revision>1</cp:revision>
  <dc:title>Mitigating Global Resource Shortages:</dc:title>
</cp:coreProperties>
</file>